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7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511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077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836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2821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256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118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897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519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93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1267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8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0B631-A654-45B0-BB7A-96161D66A7FE}" type="datetimeFigureOut">
              <a:rPr lang="th-TH" smtClean="0"/>
              <a:t>30/05/62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697F-712A-4D91-A6ED-E9C17167BC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621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sthai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sthai.org/" TargetMode="External"/><Relationship Id="rId2" Type="http://schemas.openxmlformats.org/officeDocument/2006/relationships/hyperlink" Target="http://gisthai.org/v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4.jpeg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hyperlink" Target="http://www.gisthai.org/" TargetMode="External"/><Relationship Id="rId5" Type="http://schemas.openxmlformats.org/officeDocument/2006/relationships/image" Target="../media/image26.jpeg"/><Relationship Id="rId10" Type="http://schemas.openxmlformats.org/officeDocument/2006/relationships/hyperlink" Target="http://gisthai.org/v2/" TargetMode="External"/><Relationship Id="rId4" Type="http://schemas.openxmlformats.org/officeDocument/2006/relationships/image" Target="../media/image25.jpeg"/><Relationship Id="rId9" Type="http://schemas.openxmlformats.org/officeDocument/2006/relationships/hyperlink" Target="https://web.facebook.com/Gisthai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6" y="28769"/>
            <a:ext cx="9152179" cy="6857335"/>
          </a:xfrm>
          <a:prstGeom prst="rect">
            <a:avLst/>
          </a:prstGeom>
        </p:spPr>
      </p:pic>
      <p:sp>
        <p:nvSpPr>
          <p:cNvPr id="9" name="TextBox 1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080120" y="3933056"/>
            <a:ext cx="7596336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AIP - Actionable Intelligence Policy </a:t>
            </a:r>
            <a:r>
              <a:rPr lang="en-US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Platform</a:t>
            </a:r>
            <a:r>
              <a:rPr lang="th-TH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นวัตกรรมทางความคิด และ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ภูมิสารสนเทศ </a:t>
            </a:r>
            <a:r>
              <a:rPr lang="en-US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               (Geo-Informatics) 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สำหรับการวางแผน</a:t>
            </a:r>
            <a:r>
              <a:rPr lang="th-TH" sz="20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การใช้ประโยชน์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ที่ดิน 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และแนวทาง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ในการบริหารจัดการความเสี่ยงจาก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พิบัติภัยไฟป่า และพิบัติภัยที่เกี่ยวข้อง </a:t>
            </a:r>
            <a:r>
              <a:rPr lang="th-TH" sz="20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เพื่อการพัฒนาพื้นที่แบบองค์รวมอย่าง</a:t>
            </a:r>
            <a:r>
              <a:rPr lang="th-TH" sz="2000" b="1" i="1" dirty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ยั่งยืนและสมดุล </a:t>
            </a:r>
            <a:r>
              <a:rPr lang="en-US" sz="20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0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                      ใน</a:t>
            </a:r>
            <a:r>
              <a:rPr lang="th-TH" sz="20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จังหวัดเชียงรายและพื้นที่ข้างเคียง </a:t>
            </a:r>
            <a:endParaRPr lang="en-US" sz="2000" b="1" i="1" dirty="0" smtClean="0">
              <a:solidFill>
                <a:srgbClr val="21E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2852936"/>
            <a:ext cx="7920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การเสวนา “การวิจัยและนวัตกรรมเพื่อสร้างนโยบายที่</a:t>
            </a:r>
            <a:r>
              <a:rPr lang="th-TH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เหมาะสม</a:t>
            </a:r>
          </a:p>
          <a:p>
            <a:r>
              <a:rPr lang="th-TH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กับ</a:t>
            </a:r>
            <a:r>
              <a:rPr lang="th-TH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การดำเนินงานใน</a:t>
            </a:r>
            <a:r>
              <a:rPr lang="th-TH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เชิง</a:t>
            </a:r>
            <a:r>
              <a:rPr lang="th-TH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พื้นที่ </a:t>
            </a:r>
            <a:r>
              <a:rPr lang="en-US" sz="2600" b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..</a:t>
            </a:r>
            <a:r>
              <a:rPr lang="th-TH" sz="2600" b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เพื่อการพัฒนาอย่างยั่งยืน</a:t>
            </a:r>
            <a:r>
              <a:rPr lang="th-TH" sz="2600" b="1" i="1" dirty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และสมดุล</a:t>
            </a:r>
            <a:r>
              <a:rPr lang="th-TH" sz="2600" b="1" dirty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” </a:t>
            </a:r>
            <a:endParaRPr lang="th-TH" sz="2600" b="1" dirty="0" smtClean="0">
              <a:solidFill>
                <a:srgbClr val="21E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072" y="5385990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ผู้ช่วย</a:t>
            </a:r>
            <a:r>
              <a:rPr lang="th-TH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ศาสตราจารย์ ดร.สมบัติ อยู่เมือง และทีมงาน ศูนย์วิจัยภูมิสารสนเทศเพื่อประเทศไทย </a:t>
            </a:r>
            <a:r>
              <a:rPr lang="en-US" sz="20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– GISTHAI</a:t>
            </a:r>
          </a:p>
          <a:p>
            <a:pPr algn="ctr"/>
            <a:r>
              <a:rPr lang="en-US" sz="1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  <a:hlinkClick r:id="rId3"/>
              </a:rPr>
              <a:t>www.GISTHAI.org</a:t>
            </a:r>
            <a:r>
              <a:rPr lang="en-US" sz="1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Page : </a:t>
            </a:r>
            <a:r>
              <a:rPr lang="en-US" sz="1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Gistha</a:t>
            </a:r>
            <a:r>
              <a:rPr lang="en-US" sz="18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</a:t>
            </a:r>
          </a:p>
          <a:p>
            <a:pPr algn="ctr"/>
            <a:r>
              <a:rPr lang="th-TH" sz="16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วันที่ ๓๑ </a:t>
            </a:r>
            <a:r>
              <a:rPr lang="th-TH" sz="16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พฤษภาคม พ</a:t>
            </a:r>
            <a:r>
              <a:rPr lang="en-US" sz="16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6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</a:t>
            </a:r>
            <a:r>
              <a:rPr lang="en-US" sz="16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1600" b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๒๕๖๒ </a:t>
            </a:r>
            <a:endParaRPr lang="th-TH" sz="1600" b="1" dirty="0" smtClean="0"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4620" y="6595725"/>
            <a:ext cx="2617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ภาพถ่ายโดย </a:t>
            </a:r>
            <a:r>
              <a:rPr lang="th-TH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สมบัติ อยู่เมือง วันที่ ๖</a:t>
            </a:r>
            <a:r>
              <a:rPr lang="en-US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กันยายน พ</a:t>
            </a:r>
            <a:r>
              <a:rPr lang="en-US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ศ</a:t>
            </a:r>
            <a:r>
              <a:rPr lang="en-US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 </a:t>
            </a:r>
            <a:r>
              <a:rPr lang="th-TH" sz="1100" b="1" i="1" dirty="0" smtClean="0">
                <a:solidFill>
                  <a:srgbClr val="21E3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๒๕๕๙</a:t>
            </a:r>
            <a:endParaRPr lang="th-TH" sz="1100" b="1" i="1" dirty="0">
              <a:solidFill>
                <a:srgbClr val="21E3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19180" r="38926" b="9128"/>
          <a:stretch/>
        </p:blipFill>
        <p:spPr bwMode="auto">
          <a:xfrm>
            <a:off x="72008" y="1534268"/>
            <a:ext cx="2339752" cy="230877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isometricOffAxis1Righ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3512" y="3434500"/>
            <a:ext cx="2244948" cy="338554"/>
          </a:xfrm>
          <a:prstGeom prst="rect">
            <a:avLst/>
          </a:prstGeom>
          <a:solidFill>
            <a:srgbClr val="21E35D"/>
          </a:solidFill>
          <a:scene3d>
            <a:camera prst="isometricOffAxis1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Dr. </a:t>
            </a:r>
            <a:r>
              <a:rPr lang="en-US" sz="16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Somchet Thinaphong, </a:t>
            </a:r>
            <a:r>
              <a:rPr lang="en-US" sz="16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2019</a:t>
            </a:r>
            <a:endParaRPr lang="th-TH" sz="16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65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10001"/>
          <a:stretch/>
        </p:blipFill>
        <p:spPr bwMode="auto">
          <a:xfrm>
            <a:off x="197442" y="247319"/>
            <a:ext cx="8856984" cy="620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3881" y="177376"/>
            <a:ext cx="8767046" cy="83525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“Lesson to be Learn form Nan” </a:t>
            </a:r>
            <a:r>
              <a:rPr lang="en-US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… </a:t>
            </a:r>
            <a:r>
              <a:rPr lang="th-TH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การเปลี่ยนแปลง</a:t>
            </a:r>
            <a:r>
              <a:rPr lang="th-TH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ของ</a:t>
            </a:r>
            <a:r>
              <a:rPr lang="th-TH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พื้นที่การใช้ประโยชน์ที่ดินในช่วงปี </a:t>
            </a:r>
            <a:r>
              <a:rPr lang="en-US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2548 – 2556 </a:t>
            </a:r>
            <a:r>
              <a:rPr lang="th-TH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เป็น “ข้าวโพดและพืชเชิงเดี่ยว” ที่ขยายพื้นที่เพิ่มขึ้นอย่างต่อเนื่อง</a:t>
            </a:r>
          </a:p>
          <a:p>
            <a:r>
              <a:rPr lang="th-TH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ขึ้นไปในพื้นที่สูงของ </a:t>
            </a:r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“จังหวัดน่าน” </a:t>
            </a:r>
            <a:r>
              <a:rPr lang="th-TH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ซึ่งเป็นสาเหตุหลักที่ส่งผลต่อการลดลงของพื้นที่ป่าไม้อย่างมีนัยยะ </a:t>
            </a:r>
            <a:r>
              <a:rPr lang="en-US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…. </a:t>
            </a:r>
            <a:r>
              <a:rPr lang="th-TH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บทเรียนที่ควรค่าต่อการศึกษาและเรียนรู้</a:t>
            </a:r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เพื่อภูมิปัญญา  </a:t>
            </a:r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:</a:t>
            </a:r>
          </a:p>
          <a:p>
            <a:r>
              <a:rPr lang="th-TH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(ปัญญาในเชิงพื้นที่)</a:t>
            </a:r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ที่ต้อง </a:t>
            </a:r>
            <a:r>
              <a:rPr lang="en-US" sz="14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“Proactive and Prevention Approach”</a:t>
            </a:r>
            <a:r>
              <a:rPr lang="th-TH" sz="14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สำหรับการบริหารจัดการพิบัติภัยจากไฟป่าแบบองค์รวม </a:t>
            </a:r>
            <a:r>
              <a:rPr lang="en-US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(Holistic) </a:t>
            </a:r>
            <a:r>
              <a:rPr lang="th-TH" sz="14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ในจังหวัดเชียงราย</a:t>
            </a:r>
            <a:endParaRPr lang="en-US" sz="1400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564" y="124918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8</a:t>
            </a:r>
            <a:endParaRPr lang="th-TH" sz="3200" b="1" dirty="0">
              <a:solidFill>
                <a:srgbClr val="181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25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676" y="274638"/>
            <a:ext cx="8229600" cy="1143000"/>
          </a:xfrm>
        </p:spPr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76" y="1600200"/>
            <a:ext cx="8229600" cy="4525963"/>
          </a:xfrm>
        </p:spPr>
        <p:txBody>
          <a:bodyPr/>
          <a:lstStyle/>
          <a:p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r="10002"/>
          <a:stretch/>
        </p:blipFill>
        <p:spPr bwMode="auto">
          <a:xfrm>
            <a:off x="281293" y="260648"/>
            <a:ext cx="871267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82756" y="199136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๙</a:t>
            </a:r>
            <a:endParaRPr lang="th-TH" sz="3200" b="1" dirty="0">
              <a:solidFill>
                <a:srgbClr val="181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25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10211"/>
          <a:stretch/>
        </p:blipFill>
        <p:spPr bwMode="auto">
          <a:xfrm>
            <a:off x="260158" y="197314"/>
            <a:ext cx="8712968" cy="612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680" y="116632"/>
            <a:ext cx="535872" cy="49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  <a:endParaRPr lang="th-TH" sz="18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86444" y="138517"/>
            <a:ext cx="5760640" cy="738664"/>
          </a:xfrm>
          <a:prstGeom prst="rect">
            <a:avLst/>
          </a:prstGeom>
          <a:solidFill>
            <a:srgbClr val="00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 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   </a:t>
            </a:r>
            <a:r>
              <a:rPr lang="th-TH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ภูมิปัญญา 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“</a:t>
            </a:r>
            <a:r>
              <a:rPr lang="th-TH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ตามรอยพระบาท</a:t>
            </a:r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”</a:t>
            </a:r>
            <a:r>
              <a:rPr lang="th-TH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ea typeface="Adobe Fan Heiti Std B" pitchFamily="34" charset="-128"/>
                <a:cs typeface="TH Sarabun New" pitchFamily="34" charset="-34"/>
              </a:rPr>
              <a:t> เพื่อการพัฒนาอย่าง</a:t>
            </a:r>
            <a:r>
              <a:rPr lang="th-TH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ยั่งยืนและ</a:t>
            </a:r>
            <a:r>
              <a:rPr lang="th-TH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สมดุล</a:t>
            </a:r>
          </a:p>
          <a:p>
            <a:pPr eaLnBrk="1" hangingPunct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4589" y="356102"/>
            <a:ext cx="6512535" cy="60283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stroke Plain" pitchFamily="2" charset="0"/>
                <a:ea typeface="Adobe Fan Heiti Std B" pitchFamily="34" charset="-128"/>
                <a:cs typeface="TH Sarabun New" pitchFamily="34" charset="-34"/>
              </a:rPr>
              <a:t>.. King Rama 9</a:t>
            </a:r>
            <a:r>
              <a:rPr lang="en-US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aBoom BB" pitchFamily="50" charset="0"/>
                <a:ea typeface="Adobe Fan Heiti Std B" pitchFamily="34" charset="-128"/>
                <a:cs typeface="TH Sarabun New" pitchFamily="34" charset="-34"/>
              </a:rPr>
              <a:t> ‘</a:t>
            </a:r>
            <a:r>
              <a:rPr lang="en-US" sz="1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stroke Plain" pitchFamily="2" charset="0"/>
                <a:ea typeface="Adobe Fan Heiti Std B" pitchFamily="34" charset="-128"/>
                <a:cs typeface="TH Sarabun New" pitchFamily="34" charset="-34"/>
              </a:rPr>
              <a:t>s </a:t>
            </a:r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stroke Plain" pitchFamily="2" charset="0"/>
                <a:ea typeface="Adobe Fan Heiti Std B" pitchFamily="34" charset="-128"/>
                <a:cs typeface="TH Sarabun New" pitchFamily="34" charset="-34"/>
              </a:rPr>
              <a:t>Philosophy </a:t>
            </a:r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stroke Plain" pitchFamily="2" charset="0"/>
                <a:ea typeface="Adobe Fan Heiti Std B" pitchFamily="34" charset="-128"/>
                <a:cs typeface="TH Sarabun New" pitchFamily="34" charset="-34"/>
              </a:rPr>
              <a:t>for </a:t>
            </a:r>
            <a:r>
              <a:rPr lang="en-US" sz="1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stroke Plain" pitchFamily="2" charset="0"/>
                <a:ea typeface="Adobe Fan Heiti Std B" pitchFamily="34" charset="-128"/>
                <a:cs typeface="TH Sarabun New" pitchFamily="34" charset="-34"/>
              </a:rPr>
              <a:t>Inspiration and Passion ..</a:t>
            </a:r>
            <a:endParaRPr lang="th-TH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stroke Pl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/>
          <a:p>
            <a:r>
              <a:rPr lang="th-TH" smtClean="0"/>
              <a:t>6/2/62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F8814E0-1008-49D0-8608-E62ADDE47402}" type="slidenum">
              <a:rPr lang="th-TH" smtClean="0"/>
              <a:t>13</a:t>
            </a:fld>
            <a:endParaRPr lang="th-TH"/>
          </a:p>
        </p:txBody>
      </p:sp>
      <p:sp>
        <p:nvSpPr>
          <p:cNvPr id="9" name="Title 8">
            <a:hlinkClick r:id="rId2"/>
          </p:cNvPr>
          <p:cNvSpPr txBox="1">
            <a:spLocks noGrp="1"/>
          </p:cNvSpPr>
          <p:nvPr>
            <p:ph type="title"/>
          </p:nvPr>
        </p:nvSpPr>
        <p:spPr>
          <a:xfrm>
            <a:off x="514209" y="188640"/>
            <a:ext cx="8410170" cy="1262779"/>
          </a:xfrm>
          <a:prstGeom prst="rect">
            <a:avLst/>
          </a:prstGeom>
          <a:solidFill>
            <a:srgbClr val="00FF00"/>
          </a:solidFill>
        </p:spPr>
        <p:txBody>
          <a:bodyPr wrap="square" lIns="23747" tIns="11873" rIns="23747" bIns="11873" rtlCol="0">
            <a:spAutoFit/>
          </a:bodyPr>
          <a:lstStyle/>
          <a:p>
            <a:pPr algn="l"/>
            <a:endParaRPr lang="en-US" sz="1050" b="1" dirty="0" smtClean="0">
              <a:solidFill>
                <a:srgbClr val="333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Batang" pitchFamily="18" charset="-127"/>
              <a:cs typeface="TH SarabunPSK" pitchFamily="34" charset="-34"/>
            </a:endParaRPr>
          </a:p>
          <a:p>
            <a:pPr algn="l"/>
            <a:r>
              <a:rPr lang="en-US" sz="1800" b="1" dirty="0" smtClean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>                         </a:t>
            </a:r>
            <a:br>
              <a:rPr lang="en-US" sz="1800" b="1" dirty="0" smtClean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</a:br>
            <a:r>
              <a:rPr lang="en-US" sz="1800" b="1" dirty="0" smtClean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/>
            </a:r>
            <a:br>
              <a:rPr lang="en-US" sz="1800" b="1" dirty="0" smtClean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</a:br>
            <a:r>
              <a:rPr lang="en-US" sz="1800" b="1" dirty="0" smtClean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  <a:hlinkClick r:id="rId3"/>
              </a:rPr>
              <a:t>www.gisthai.org</a:t>
            </a:r>
            <a:r>
              <a:rPr lang="en-US" sz="1800" b="1" dirty="0" smtClean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> </a:t>
            </a:r>
            <a:r>
              <a:rPr lang="en-US" sz="1600" b="1" dirty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> </a:t>
            </a:r>
            <a:r>
              <a:rPr lang="en-US" sz="1600" b="1" dirty="0" smtClean="0">
                <a:solidFill>
                  <a:srgbClr val="333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>                                                               Page : GISTHAI</a:t>
            </a:r>
          </a:p>
          <a:p>
            <a:pPr algn="l"/>
            <a:endParaRPr lang="en-US" sz="1600" b="1" dirty="0" smtClean="0">
              <a:solidFill>
                <a:srgbClr val="333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Batang" pitchFamily="18" charset="-127"/>
              <a:cs typeface="TH SarabunPSK" pitchFamily="34" charset="-34"/>
            </a:endParaRPr>
          </a:p>
        </p:txBody>
      </p:sp>
      <p:pic>
        <p:nvPicPr>
          <p:cNvPr id="10" name="Picture 8" descr="gisthai logo nam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6392" y="260648"/>
            <a:ext cx="4077965" cy="306444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glow rad="50800">
              <a:srgbClr val="002060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3419127"/>
            <a:ext cx="8928992" cy="3139321"/>
          </a:xfrm>
          <a:prstGeom prst="rect">
            <a:avLst/>
          </a:prstGeom>
          <a:solidFill>
            <a:srgbClr val="181882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GISTHAI has innovated </a:t>
            </a:r>
            <a:r>
              <a:rPr lang="en-US" sz="22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Geo-Informatics learning-materials</a:t>
            </a:r>
            <a:r>
              <a:rPr lang="en-US" sz="2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2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2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22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development </a:t>
            </a:r>
            <a:r>
              <a:rPr lang="en-US" sz="22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courses and </a:t>
            </a:r>
            <a:r>
              <a:rPr lang="en-US" sz="2200" b="1" u="sng" dirty="0" smtClean="0">
                <a:solidFill>
                  <a:srgbClr val="21E35D"/>
                </a:solidFill>
              </a:rPr>
              <a:t>tutorial-training</a:t>
            </a:r>
            <a:r>
              <a:rPr lang="en-US" sz="2200" b="1" i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2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research &amp; consultancy of</a:t>
            </a:r>
            <a:r>
              <a:rPr lang="en-US" sz="22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multidiscipline and holistic-spatial approach :</a:t>
            </a:r>
            <a:endParaRPr lang="en-US" sz="2200" b="1" i="1" dirty="0" smtClean="0">
              <a:solidFill>
                <a:srgbClr val="00FF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FFFF00"/>
                </a:solidFill>
              </a:rPr>
              <a:t>Digital and printed Geo-Informatics maps, posters, </a:t>
            </a:r>
          </a:p>
          <a:p>
            <a:r>
              <a:rPr lang="en-US" sz="2200" b="1" i="1" dirty="0" smtClean="0">
                <a:solidFill>
                  <a:srgbClr val="FFFF00"/>
                </a:solidFill>
              </a:rPr>
              <a:t>     presentation documents, researched papers of </a:t>
            </a:r>
            <a:r>
              <a:rPr lang="en-US" sz="2200" b="1" i="1" dirty="0">
                <a:solidFill>
                  <a:srgbClr val="FFFF00"/>
                </a:solidFill>
              </a:rPr>
              <a:t>the </a:t>
            </a:r>
            <a:r>
              <a:rPr lang="en-US" sz="2200" b="1" i="1" dirty="0" smtClean="0">
                <a:solidFill>
                  <a:srgbClr val="FFFF00"/>
                </a:solidFill>
              </a:rPr>
              <a:t>case studies    </a:t>
            </a:r>
          </a:p>
          <a:p>
            <a:r>
              <a:rPr lang="en-US" sz="2200" b="1" i="1" dirty="0">
                <a:solidFill>
                  <a:srgbClr val="FFFF00"/>
                </a:solidFill>
              </a:rPr>
              <a:t> </a:t>
            </a:r>
            <a:r>
              <a:rPr lang="en-US" sz="2200" b="1" i="1" dirty="0" smtClean="0">
                <a:solidFill>
                  <a:srgbClr val="FFFF00"/>
                </a:solidFill>
              </a:rPr>
              <a:t>    in Thailand, and relevant textbooks &amp; tutorial-training materials 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FFFF00"/>
                </a:solidFill>
              </a:rPr>
              <a:t>Intensive training courses of developed GIS Software-applications &amp; solutions for spatial decision support system (SPSS) 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i="1" dirty="0" smtClean="0">
                <a:solidFill>
                  <a:srgbClr val="FFFF00"/>
                </a:solidFill>
              </a:rPr>
              <a:t>And more …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3528" y="1684202"/>
            <a:ext cx="2703208" cy="1387608"/>
          </a:xfrm>
          <a:prstGeom prst="rightArrow">
            <a:avLst/>
          </a:prstGeom>
          <a:solidFill>
            <a:srgbClr val="201288"/>
          </a:solidFill>
          <a:ln>
            <a:solidFill>
              <a:srgbClr val="21E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i="1" dirty="0" smtClean="0">
                <a:solidFill>
                  <a:srgbClr val="F282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Since </a:t>
            </a:r>
            <a:r>
              <a:rPr lang="en-US" sz="4800" b="1" i="1" dirty="0" smtClean="0">
                <a:solidFill>
                  <a:srgbClr val="F282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1998</a:t>
            </a:r>
            <a:endParaRPr lang="en-US" sz="4800" b="1" i="1" dirty="0">
              <a:solidFill>
                <a:srgbClr val="F282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9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320800"/>
            <a:ext cx="9144000" cy="5537199"/>
          </a:xfrm>
          <a:prstGeom prst="rect">
            <a:avLst/>
          </a:prstGeom>
          <a:gradFill rotWithShape="1">
            <a:gsLst>
              <a:gs pos="0">
                <a:srgbClr val="00005C"/>
              </a:gs>
              <a:gs pos="50000">
                <a:srgbClr val="66FF33"/>
              </a:gs>
              <a:gs pos="100000">
                <a:srgbClr val="00005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eaLnBrk="1" hangingPunct="1"/>
            <a:endParaRPr lang="th-TH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3999" cy="1320801"/>
          </a:xfrm>
          <a:prstGeom prst="rect">
            <a:avLst/>
          </a:prstGeom>
          <a:solidFill>
            <a:srgbClr val="0000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9pPr>
          </a:lstStyle>
          <a:p>
            <a:pPr eaLnBrk="1" hangingPunct="1"/>
            <a:endParaRPr lang="th-TH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95271" y="-27384"/>
            <a:ext cx="7713233" cy="9109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1" tIns="45705" rIns="91411" bIns="45705" anchor="ctr"/>
          <a:lstStyle/>
          <a:p>
            <a:pPr algn="ctr">
              <a:defRPr/>
            </a:pPr>
            <a:r>
              <a:rPr lang="th-TH" sz="4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 ศูนย์วิจัยภูมิ</a:t>
            </a:r>
            <a:r>
              <a:rPr lang="th-TH" sz="40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สารสนเทศ</a:t>
            </a:r>
            <a:r>
              <a:rPr lang="th-TH" sz="4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เพื่อประเทศไทย </a:t>
            </a:r>
            <a:endParaRPr lang="th-TH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14050" y="116632"/>
            <a:ext cx="8307308" cy="5955219"/>
            <a:chOff x="414050" y="244525"/>
            <a:chExt cx="8307308" cy="5955219"/>
          </a:xfrm>
        </p:grpSpPr>
        <p:grpSp>
          <p:nvGrpSpPr>
            <p:cNvPr id="3" name="Group 2"/>
            <p:cNvGrpSpPr/>
            <p:nvPr/>
          </p:nvGrpSpPr>
          <p:grpSpPr>
            <a:xfrm>
              <a:off x="968375" y="820589"/>
              <a:ext cx="7752983" cy="4402324"/>
              <a:chOff x="968375" y="1146497"/>
              <a:chExt cx="7752983" cy="4402324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375" y="1723633"/>
                <a:ext cx="3648075" cy="1898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968375" y="3408962"/>
                <a:ext cx="3227388" cy="2128838"/>
                <a:chOff x="255" y="2901"/>
                <a:chExt cx="1839" cy="1315"/>
              </a:xfrm>
            </p:grpSpPr>
            <p:pic>
              <p:nvPicPr>
                <p:cNvPr id="12" name="Picture 9" descr="ยาเสพติด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196"/>
                <a:stretch>
                  <a:fillRect/>
                </a:stretch>
              </p:blipFill>
              <p:spPr bwMode="auto">
                <a:xfrm>
                  <a:off x="255" y="2901"/>
                  <a:ext cx="1839" cy="1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338" y="2905"/>
                  <a:ext cx="541" cy="184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1" tIns="45705" rIns="91411" bIns="45705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9pPr>
                </a:lstStyle>
                <a:p>
                  <a:pPr eaLnBrk="1" hangingPunct="1"/>
                  <a:r>
                    <a:rPr lang="th-TH" altLang="en-US" sz="800" b="1"/>
                    <a:t>จำนวนผู้ติดยาเสพติด</a:t>
                  </a:r>
                </a:p>
                <a:p>
                  <a:pPr eaLnBrk="1" hangingPunct="1"/>
                  <a:r>
                    <a:rPr lang="th-TH" altLang="en-US" sz="800" b="1"/>
                    <a:t>รายหมู่บ้าน</a:t>
                  </a:r>
                  <a:endParaRPr lang="th-TH" altLang="en-US" sz="800">
                    <a:latin typeface="Arial" charset="0"/>
                  </a:endParaRPr>
                </a:p>
              </p:txBody>
            </p:sp>
          </p:grpSp>
          <p:pic>
            <p:nvPicPr>
              <p:cNvPr id="15" name="Picture 12" descr="Namkao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6889" y="1917430"/>
                <a:ext cx="3814034" cy="17958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13"/>
              <p:cNvGrpSpPr>
                <a:grpSpLocks/>
              </p:cNvGrpSpPr>
              <p:nvPr/>
            </p:nvGrpSpPr>
            <p:grpSpPr bwMode="auto">
              <a:xfrm>
                <a:off x="4195763" y="3708908"/>
                <a:ext cx="3181350" cy="1839913"/>
                <a:chOff x="2062" y="3003"/>
                <a:chExt cx="1814" cy="1137"/>
              </a:xfrm>
            </p:grpSpPr>
            <p:grpSp>
              <p:nvGrpSpPr>
                <p:cNvPr id="17" name="Group 14"/>
                <p:cNvGrpSpPr>
                  <a:grpSpLocks/>
                </p:cNvGrpSpPr>
                <p:nvPr/>
              </p:nvGrpSpPr>
              <p:grpSpPr bwMode="auto">
                <a:xfrm>
                  <a:off x="2062" y="3003"/>
                  <a:ext cx="1814" cy="1137"/>
                  <a:chOff x="2256" y="2883"/>
                  <a:chExt cx="1814" cy="1137"/>
                </a:xfrm>
              </p:grpSpPr>
              <p:grpSp>
                <p:nvGrpSpPr>
                  <p:cNvPr id="1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256" y="2883"/>
                    <a:ext cx="1814" cy="1137"/>
                    <a:chOff x="720" y="8549"/>
                    <a:chExt cx="4860" cy="3071"/>
                  </a:xfrm>
                </p:grpSpPr>
                <p:pic>
                  <p:nvPicPr>
                    <p:cNvPr id="23" name="Picture 16" descr="3d-รายได้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999" t="8165" r="6334" b="10182"/>
                    <a:stretch>
                      <a:fillRect/>
                    </a:stretch>
                  </p:blipFill>
                  <p:spPr bwMode="auto">
                    <a:xfrm>
                      <a:off x="720" y="8549"/>
                      <a:ext cx="4860" cy="30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4" name="Picture 17" descr="3d-รายได้i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260" y="10800"/>
                      <a:ext cx="1260" cy="8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20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5" y="3419"/>
                    <a:ext cx="336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11" tIns="45705" rIns="91411" bIns="45705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9pPr>
                  </a:lstStyle>
                  <a:p>
                    <a:pPr algn="l" eaLnBrk="1" hangingPunct="1"/>
                    <a:r>
                      <a:rPr lang="th-TH" altLang="en-US" sz="1000">
                        <a:latin typeface="Arial" charset="0"/>
                      </a:rPr>
                      <a:t>แม่ฮ่องสอน</a:t>
                    </a:r>
                  </a:p>
                </p:txBody>
              </p:sp>
              <p:sp>
                <p:nvSpPr>
                  <p:cNvPr id="21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70" y="3288"/>
                    <a:ext cx="279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11" tIns="45705" rIns="91411" bIns="45705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9pPr>
                  </a:lstStyle>
                  <a:p>
                    <a:pPr algn="l" eaLnBrk="1" hangingPunct="1"/>
                    <a:r>
                      <a:rPr lang="th-TH" altLang="en-US" sz="1000">
                        <a:latin typeface="Arial" charset="0"/>
                      </a:rPr>
                      <a:t>เชียงใหม่</a:t>
                    </a:r>
                  </a:p>
                </p:txBody>
              </p:sp>
              <p:sp>
                <p:nvSpPr>
                  <p:cNvPr id="22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9" y="3361"/>
                    <a:ext cx="231" cy="1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1411" tIns="45705" rIns="91411" bIns="45705">
                    <a:spAutoFit/>
                  </a:bodyPr>
                  <a:lstStyle>
                    <a:lvl1pPr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1pPr>
                    <a:lvl2pPr marL="742950" indent="-28575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2pPr>
                    <a:lvl3pPr marL="11430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3pPr>
                    <a:lvl4pPr marL="16002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4pPr>
                    <a:lvl5pPr marL="2057400" indent="-228600" eaLnBrk="0" hangingPunct="0"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defRPr>
                    </a:lvl9pPr>
                  </a:lstStyle>
                  <a:p>
                    <a:pPr algn="l" eaLnBrk="1" hangingPunct="1"/>
                    <a:r>
                      <a:rPr lang="th-TH" altLang="en-US" sz="1000">
                        <a:latin typeface="Arial" charset="0"/>
                      </a:rPr>
                      <a:t>ลำปาง</a:t>
                    </a:r>
                  </a:p>
                </p:txBody>
              </p:sp>
            </p:grpSp>
            <p:sp>
              <p:nvSpPr>
                <p:cNvPr id="1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948" y="3147"/>
                  <a:ext cx="290" cy="1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1" tIns="45705" rIns="91411" bIns="45705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ngsana New" pitchFamily="18" charset="-34"/>
                      <a:cs typeface="Angsana New" pitchFamily="18" charset="-34"/>
                    </a:defRPr>
                  </a:lvl9pPr>
                </a:lstStyle>
                <a:p>
                  <a:pPr algn="l" eaLnBrk="1" hangingPunct="1"/>
                  <a:r>
                    <a:rPr lang="th-TH" altLang="en-US" sz="1000">
                      <a:latin typeface="Arial" charset="0"/>
                    </a:rPr>
                    <a:t>เชียงราย</a:t>
                  </a:r>
                  <a:endParaRPr lang="th-TH" altLang="en-US" sz="2800">
                    <a:latin typeface="Arial" charset="0"/>
                  </a:endParaRPr>
                </a:p>
              </p:txBody>
            </p:sp>
          </p:grpSp>
          <p:pic>
            <p:nvPicPr>
              <p:cNvPr id="25" name="Picture 2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9346" y="2464010"/>
                <a:ext cx="4672012" cy="2741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2869006" y="1146497"/>
                <a:ext cx="5210586" cy="831850"/>
              </a:xfrm>
              <a:prstGeom prst="rect">
                <a:avLst/>
              </a:prstGeom>
              <a:solidFill>
                <a:srgbClr val="FF0000">
                  <a:alpha val="30196"/>
                </a:srgbClr>
              </a:solidFill>
              <a:ln w="9525">
                <a:miter lim="800000"/>
                <a:headEnd/>
                <a:tailEnd/>
              </a:ln>
              <a:scene3d>
                <a:camera prst="legacyPerspectiveBottomLeft"/>
                <a:lightRig rig="legacyFlat3" dir="t"/>
              </a:scene3d>
              <a:sp3d extrusionH="1218930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lIns="91411" tIns="45705" rIns="91411" bIns="45705">
                <a:flatTx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defRPr>
                </a:lvl9pPr>
              </a:lstStyle>
              <a:p>
                <a:pPr algn="l" eaLnBrk="1" hangingPunct="1"/>
                <a:r>
                  <a:rPr lang="th-TH" altLang="en-US" sz="2400" b="1" i="1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</a:t>
                </a:r>
                <a:r>
                  <a:rPr lang="en-US" altLang="en-US" sz="2400" b="1" i="1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GEO-INFORMATICS CENTER  </a:t>
                </a:r>
                <a:r>
                  <a:rPr lang="en-US" altLang="en-US" sz="2400" b="1" i="1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 </a:t>
                </a:r>
                <a:r>
                  <a:rPr lang="en-US" altLang="en-US" sz="2400" b="1" i="1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THAILAND</a:t>
                </a:r>
                <a:endParaRPr lang="th-TH" altLang="en-US" b="1" i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2582070" y="1481740"/>
                <a:ext cx="5086274" cy="869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1" tIns="45705" rIns="91411" bIns="45705"/>
              <a:lstStyle/>
              <a:p>
                <a:pPr lvl="1" algn="l">
                  <a:defRPr/>
                </a:pPr>
                <a:r>
                  <a:rPr lang="th-TH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             มิติ</a:t>
                </a:r>
                <a:r>
                  <a:rPr lang="th-TH" sz="17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ใหม่ของการใช้กระบวนการทางวิทยาศาสตร์ และ</a:t>
                </a:r>
              </a:p>
              <a:p>
                <a:pPr lvl="1" algn="l">
                  <a:defRPr/>
                </a:pPr>
                <a:r>
                  <a:rPr lang="th-TH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       การประยุกต์ใช้ข้อมูล</a:t>
                </a:r>
                <a:r>
                  <a:rPr lang="th-TH" sz="17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เชิง</a:t>
                </a:r>
                <a:r>
                  <a:rPr lang="th-TH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พื้นที่ เพื่อประประสิทธิผลแลคุณค่าใน</a:t>
                </a:r>
                <a:r>
                  <a:rPr lang="th-TH" sz="17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การ</a:t>
                </a:r>
                <a:r>
                  <a:rPr lang="th-TH" sz="17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cs typeface="Angsana New" pitchFamily="18" charset="-34"/>
                  </a:rPr>
                  <a:t>บริหารจัดการพื้นที่แบบองค์รวม อย่างยั่งยืนและสมดุล</a:t>
                </a:r>
              </a:p>
              <a:p>
                <a:pPr lvl="1" algn="l">
                  <a:defRPr/>
                </a:pPr>
                <a:endParaRPr lang="th-TH" sz="1700" b="1" dirty="0">
                  <a:solidFill>
                    <a:srgbClr val="99CC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BBDD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5B7A99"/>
                      </a:outerShdw>
                    </a:cont>
                    <a:effect ref="fillLine"/>
                  </a:effectDag>
                  <a:latin typeface="Angsana New" pitchFamily="18" charset="-34"/>
                  <a:cs typeface="Angsana New" pitchFamily="18" charset="-34"/>
                </a:endParaRPr>
              </a:p>
              <a:p>
                <a:pPr lvl="1" algn="l">
                  <a:defRPr/>
                </a:pPr>
                <a:endParaRPr lang="th-TH" sz="1700" b="1" i="1" dirty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endParaRPr>
              </a:p>
              <a:p>
                <a:pPr algn="l">
                  <a:defRPr/>
                </a:pPr>
                <a:endParaRPr lang="th-TH" sz="1700" b="1" dirty="0">
                  <a:solidFill>
                    <a:schemeClr val="bg1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14050" y="244525"/>
              <a:ext cx="7809558" cy="5955219"/>
              <a:chOff x="-3262143" y="508265"/>
              <a:chExt cx="7809558" cy="5955219"/>
            </a:xfrm>
          </p:grpSpPr>
          <p:pic>
            <p:nvPicPr>
              <p:cNvPr id="27" name="Picture 8" descr="gisthai logo name.jp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-3262143" y="508265"/>
                <a:ext cx="1853694" cy="139298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>
                <a:glow rad="50800">
                  <a:srgbClr val="002060"/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>
                <a:hlinkClick r:id="rId9"/>
              </p:cNvPr>
              <p:cNvSpPr/>
              <p:nvPr/>
            </p:nvSpPr>
            <p:spPr>
              <a:xfrm>
                <a:off x="2912031" y="6001819"/>
                <a:ext cx="16353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    Page </a:t>
                </a:r>
                <a:r>
                  <a:rPr lang="en-US" sz="2400" b="1" i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: </a:t>
                </a:r>
                <a:r>
                  <a:rPr lang="en-US" sz="2400" b="1" i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UPC" pitchFamily="18" charset="-34"/>
                    <a:cs typeface="AngsanaUPC" pitchFamily="18" charset="-34"/>
                  </a:rPr>
                  <a:t>Gisthai </a:t>
                </a:r>
                <a:endParaRPr lang="th-TH" sz="2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UPC" pitchFamily="18" charset="-34"/>
                  <a:cs typeface="AngsanaUPC" pitchFamily="18" charset="-34"/>
                </a:endParaRPr>
              </a:p>
            </p:txBody>
          </p:sp>
        </p:grpSp>
      </p:grpSp>
      <p:sp>
        <p:nvSpPr>
          <p:cNvPr id="31" name="Subtitle 2"/>
          <p:cNvSpPr txBox="1">
            <a:spLocks/>
          </p:cNvSpPr>
          <p:nvPr/>
        </p:nvSpPr>
        <p:spPr>
          <a:xfrm>
            <a:off x="80610" y="5147799"/>
            <a:ext cx="6192688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       </a:t>
            </a:r>
            <a:r>
              <a:rPr lang="th-TH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ผศ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.</a:t>
            </a:r>
            <a:r>
              <a:rPr lang="th-TH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ดร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.</a:t>
            </a:r>
            <a:r>
              <a:rPr lang="th-TH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สมบัติ อยู่เมือง และทีมงาน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               Email : sombat.yumuang@gmail.com</a:t>
            </a:r>
            <a:endParaRPr lang="th-TH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32" name="TextBox 31">
            <a:hlinkClick r:id="rId10"/>
          </p:cNvPr>
          <p:cNvSpPr txBox="1"/>
          <p:nvPr/>
        </p:nvSpPr>
        <p:spPr>
          <a:xfrm>
            <a:off x="4746173" y="5125972"/>
            <a:ext cx="3930283" cy="854975"/>
          </a:xfrm>
          <a:prstGeom prst="rect">
            <a:avLst/>
          </a:prstGeom>
          <a:noFill/>
        </p:spPr>
        <p:txBody>
          <a:bodyPr wrap="square" lIns="23747" tIns="11873" rIns="23747" bIns="11873" rtlCol="0">
            <a:spAutoFit/>
          </a:bodyPr>
          <a:lstStyle/>
          <a:p>
            <a:endParaRPr lang="en-US" sz="1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Batang" pitchFamily="18" charset="-127"/>
              <a:cs typeface="TH SarabunPSK" pitchFamily="34" charset="-34"/>
            </a:endParaRPr>
          </a:p>
          <a:p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>Geo-Informatics 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>Center for 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</a:rPr>
              <a:t>Thailand</a:t>
            </a:r>
          </a:p>
          <a:p>
            <a:endParaRPr lang="en-US" sz="1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Batang" pitchFamily="18" charset="-127"/>
              <a:cs typeface="TH SarabunPSK" pitchFamily="34" charset="-34"/>
            </a:endParaRPr>
          </a:p>
          <a:p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Batang" pitchFamily="18" charset="-127"/>
                <a:cs typeface="TH SarabunPSK" pitchFamily="34" charset="-34"/>
                <a:hlinkClick r:id="rId11"/>
              </a:rPr>
              <a:t>www.gisthai.org</a:t>
            </a:r>
            <a:endParaRPr lang="en-US" sz="1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Batang" pitchFamily="18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83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40160"/>
            <a:ext cx="5508104" cy="4131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 r="14986" b="7893"/>
          <a:stretch/>
        </p:blipFill>
        <p:spPr>
          <a:xfrm>
            <a:off x="2805563" y="-20711"/>
            <a:ext cx="3206597" cy="249463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28" y="-13774"/>
            <a:ext cx="3811172" cy="2493142"/>
          </a:xfrm>
        </p:spPr>
      </p:pic>
      <p:sp>
        <p:nvSpPr>
          <p:cNvPr id="14" name="TextBox 13"/>
          <p:cNvSpPr txBox="1"/>
          <p:nvPr/>
        </p:nvSpPr>
        <p:spPr>
          <a:xfrm>
            <a:off x="-19734" y="6632783"/>
            <a:ext cx="5785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ภาพโดย สมบัติ อยู่เมือง วันที่ ๖</a:t>
            </a:r>
            <a:r>
              <a:rPr lang="en-US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กันยายน พ</a:t>
            </a:r>
            <a:r>
              <a:rPr lang="en-US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ศ</a:t>
            </a:r>
            <a:r>
              <a:rPr lang="en-US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 </a:t>
            </a:r>
            <a:r>
              <a:rPr lang="th-TH" sz="1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๒๕๕๙</a:t>
            </a:r>
            <a:endParaRPr lang="th-TH" sz="1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854688"/>
            <a:ext cx="3846359" cy="2003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/>
          <a:stretch/>
        </p:blipFill>
        <p:spPr>
          <a:xfrm>
            <a:off x="3707903" y="4865322"/>
            <a:ext cx="5462007" cy="1992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b="7117"/>
          <a:stretch/>
        </p:blipFill>
        <p:spPr>
          <a:xfrm>
            <a:off x="0" y="2745"/>
            <a:ext cx="3409710" cy="2471863"/>
          </a:xfrm>
          <a:prstGeom prst="rect">
            <a:avLst/>
          </a:prstGeom>
        </p:spPr>
      </p:pic>
      <p:pic>
        <p:nvPicPr>
          <p:cNvPr id="1026" name="Picture 2" descr="Logo MF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65" y="1083340"/>
            <a:ext cx="813581" cy="13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4416" y="6654477"/>
            <a:ext cx="2617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ภาพถ่ายโดย </a:t>
            </a:r>
            <a:r>
              <a:rPr lang="th-TH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สมบัติ อยู่เมือง วันที่ ๖</a:t>
            </a:r>
            <a:r>
              <a:rPr lang="en-US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กันยายน พ</a:t>
            </a:r>
            <a:r>
              <a:rPr lang="en-US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ศ</a:t>
            </a:r>
            <a:r>
              <a:rPr lang="en-US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 </a:t>
            </a:r>
            <a:r>
              <a:rPr lang="th-TH" sz="11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๒๕๕๙</a:t>
            </a:r>
            <a:endParaRPr lang="th-TH" sz="11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91" r="2985" b="1548"/>
          <a:stretch/>
        </p:blipFill>
        <p:spPr>
          <a:xfrm>
            <a:off x="-20197" y="2476302"/>
            <a:ext cx="3728101" cy="23890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520" y="2473920"/>
            <a:ext cx="8640960" cy="4124206"/>
          </a:xfrm>
          <a:prstGeom prst="rect">
            <a:avLst/>
          </a:prstGeom>
          <a:solidFill>
            <a:srgbClr val="21E35D">
              <a:alpha val="47000"/>
            </a:srgbClr>
          </a:solidFill>
        </p:spPr>
        <p:txBody>
          <a:bodyPr wrap="square" rtlCol="0">
            <a:spAutoFit/>
          </a:bodyPr>
          <a:lstStyle/>
          <a:p>
            <a:r>
              <a:rPr lang="th-TH" sz="16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ปณิธาน 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: </a:t>
            </a:r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มหาวิทยาลัย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แม่ฟ้าหลวงยึดมั่นสืบสานพระราชปณิธานของสมเด็จพระศรีนครินทราบรมราชชนนีในการ "ปลูกป่า สร้างคน" โดยมุ่ง "สร้างคน สร้างความรู้ 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สร้างคุณภาพ 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สร้างคุณธรรม และ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อนุรักษ์ธรรมชาติ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" โดยมุ่งหวังให้มหาวิทยาลัยแห่งนี้เป็นที่พึ่งทางปัญญาของสังคม สามารถผลิตบัณฑิตที่มีคุณภาพ </a:t>
            </a:r>
            <a:endParaRPr lang="th-TH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เพื่อเป็นกำลัง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สำคัญในการพัฒนาประเทศได้อย่าง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ยั่งยืน</a:t>
            </a:r>
          </a:p>
          <a:p>
            <a:endParaRPr lang="th-TH" sz="1400" b="1" i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14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วิสัยทัศน์ </a:t>
            </a:r>
            <a:r>
              <a:rPr lang="th-TH" sz="1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:</a:t>
            </a:r>
            <a:r>
              <a:rPr lang="th-TH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สถาบันอุดมศึกษา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ชั้นนำแห่งอนุภูมิภาคลุ่มแม่น้ำ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โขง </a:t>
            </a:r>
          </a:p>
          <a:p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Leading University of the Greater Mekong Subregion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)</a:t>
            </a:r>
          </a:p>
          <a:p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1600" b="1" i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พันธ</a:t>
            </a:r>
            <a:r>
              <a:rPr lang="th-TH" sz="16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กิจ </a:t>
            </a:r>
            <a:r>
              <a:rPr lang="en-US" sz="16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:</a:t>
            </a:r>
            <a:r>
              <a:rPr lang="th-TH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จัดการ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เรียนการสอนที่มีคุณภาพและมาตรฐานเป็นที่ยอมรับในระดับสากล</a:t>
            </a:r>
          </a:p>
          <a:p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ส่งเสริม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และสนับสนุนการวิจัยเพื่อพัฒนานวัตกรรมที่สร้างมูลค่าทางเศรษฐกิจและสังคม</a:t>
            </a:r>
          </a:p>
          <a:p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ส่งเสริม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และสนับสนุนการถ่ายทอดองค์ความรู้และเทคโนโลยีจากมหาวิทยาลัยสู่สังคม</a:t>
            </a:r>
          </a:p>
          <a:p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ส่งเสริม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และสนับสนุนให้มหาวิทยาลัยมีความเป็นสากล</a:t>
            </a:r>
          </a:p>
          <a:p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ส่งเสริม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และสนับสนุนการดำเนินงานด้านศิลปวัฒนธรรม ตลอดจนการอนุรักษ์พลังงานและสิ่งแวดล้อม</a:t>
            </a:r>
          </a:p>
          <a:p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พัฒนา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ศักยภาพและประสิทธิภาพการบริหารจัดการ เพื่อความก้าวหน้าของมหาวิทยาลัยอย่าง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ยั่งยืน</a:t>
            </a:r>
          </a:p>
          <a:p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1600" b="1" i="1" dirty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อัต</a:t>
            </a:r>
            <a:r>
              <a:rPr lang="th-TH" sz="16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ลักษณ์ </a:t>
            </a:r>
            <a:r>
              <a:rPr lang="en-US" sz="16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: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“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บัณฑิตที่มีคุณภาพ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”</a:t>
            </a:r>
          </a:p>
          <a:p>
            <a:endParaRPr lang="th-TH" sz="1600" b="1" dirty="0">
              <a:solidFill>
                <a:srgbClr val="EAB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1600" b="1" i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เอกลักษณ์ </a:t>
            </a:r>
            <a:r>
              <a:rPr lang="en-US" sz="1600" b="1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:</a:t>
            </a:r>
            <a:r>
              <a:rPr lang="th-TH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"</a:t>
            </a:r>
            <a:r>
              <a:rPr lang="th-TH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ที่พึ่งทางปัญญาของสังคม"</a:t>
            </a:r>
          </a:p>
          <a:p>
            <a:endParaRPr lang="th-TH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34628" y="2043722"/>
            <a:ext cx="5957852" cy="430887"/>
          </a:xfrm>
          <a:prstGeom prst="rect">
            <a:avLst/>
          </a:prstGeom>
          <a:solidFill>
            <a:srgbClr val="EAB200">
              <a:alpha val="66000"/>
            </a:srgbClr>
          </a:solidFill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“</a:t>
            </a:r>
            <a:r>
              <a:rPr lang="th-TH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สร้าง</a:t>
            </a:r>
            <a:r>
              <a:rPr lang="th-TH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คน สร้างความรู้ สร้างคุณภาพ สร้าง</a:t>
            </a:r>
            <a:r>
              <a:rPr lang="th-TH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คุณธรรม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และอนุรักษ์ธรรมชาติ</a:t>
            </a: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”</a:t>
            </a:r>
            <a:endParaRPr lang="th-TH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80112" y="3068960"/>
            <a:ext cx="3300890" cy="1656184"/>
            <a:chOff x="5643765" y="2987225"/>
            <a:chExt cx="3300890" cy="16561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0" t="4802" r="2508" b="34348"/>
            <a:stretch/>
          </p:blipFill>
          <p:spPr>
            <a:xfrm>
              <a:off x="7059433" y="2987225"/>
              <a:ext cx="1885222" cy="1656184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8" t="4292" r="17356" b="36412"/>
            <a:stretch/>
          </p:blipFill>
          <p:spPr>
            <a:xfrm>
              <a:off x="5643765" y="3241049"/>
              <a:ext cx="1280181" cy="125259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  <p:extLst>
      <p:ext uri="{BB962C8B-B14F-4D97-AF65-F5344CB8AC3E}">
        <p14:creationId xmlns:p14="http://schemas.microsoft.com/office/powerpoint/2010/main" val="19708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13721" b="6091"/>
          <a:stretch/>
        </p:blipFill>
        <p:spPr bwMode="auto">
          <a:xfrm>
            <a:off x="46031" y="116632"/>
            <a:ext cx="9045085" cy="660110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3833340"/>
            <a:ext cx="3024336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(โปสเตอร์ หมายเลข </a:t>
            </a:r>
            <a:r>
              <a:rPr lang="en-US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6, 7 </a:t>
            </a:r>
            <a:r>
              <a:rPr lang="th-TH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en-US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8)</a:t>
            </a:r>
            <a:endParaRPr lang="th-TH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284" y="6130239"/>
            <a:ext cx="202159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(โปสเตอร์ หมายเลข </a:t>
            </a:r>
            <a:r>
              <a:rPr 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9)</a:t>
            </a:r>
            <a:endParaRPr lang="th-TH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8704" y="5914795"/>
            <a:ext cx="202159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th-TH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702215" y="764705"/>
            <a:ext cx="5678097" cy="86409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 ..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The Preliminary  Phase : </a:t>
            </a:r>
            <a:r>
              <a:rPr lang="th-TH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เม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ย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 – </a:t>
            </a:r>
            <a:r>
              <a:rPr lang="th-TH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พ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</a:t>
            </a:r>
            <a:r>
              <a:rPr lang="th-TH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ค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. 2562 </a:t>
            </a:r>
            <a:endParaRPr lang="th-TH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0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14" y="428484"/>
            <a:ext cx="8229600" cy="1143000"/>
          </a:xfrm>
        </p:spPr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14" y="1754046"/>
            <a:ext cx="8229600" cy="4525963"/>
          </a:xfrm>
        </p:spPr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r="10000"/>
          <a:stretch/>
        </p:blipFill>
        <p:spPr bwMode="auto">
          <a:xfrm>
            <a:off x="209344" y="414494"/>
            <a:ext cx="8785288" cy="617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014474" y="1261326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256031" y="456358"/>
            <a:ext cx="5688633" cy="96287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stroke Plain" pitchFamily="2" charset="0"/>
                <a:ea typeface="Adobe Fan Heiti Std B" pitchFamily="34" charset="-128"/>
                <a:cs typeface="TH Sarabun New" pitchFamily="34" charset="-34"/>
              </a:rPr>
              <a:t>..9 Inspirational Theme..</a:t>
            </a:r>
            <a:endParaRPr lang="th-TH" sz="2400" dirty="0">
              <a:solidFill>
                <a:srgbClr val="FFFF00"/>
              </a:solidFill>
              <a:latin typeface="Brushstroke Plain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008666" y="1261326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5988570" y="3016805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38656" y="3009614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0034" y="3019662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2042" y="4748586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67262" y="4748586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79894" y="4749283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80" y="253214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78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r="9836"/>
          <a:stretch/>
        </p:blipFill>
        <p:spPr bwMode="auto">
          <a:xfrm>
            <a:off x="251520" y="260649"/>
            <a:ext cx="875279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0144" y="150720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181882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3200" dirty="0">
              <a:solidFill>
                <a:srgbClr val="181882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9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r="9904"/>
          <a:stretch/>
        </p:blipFill>
        <p:spPr bwMode="auto">
          <a:xfrm>
            <a:off x="253190" y="399394"/>
            <a:ext cx="8711298" cy="609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0144" y="253214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200" b="1" dirty="0">
              <a:solidFill>
                <a:srgbClr val="181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4183" r="29339" b="49733"/>
          <a:stretch/>
        </p:blipFill>
        <p:spPr bwMode="auto">
          <a:xfrm>
            <a:off x="575700" y="1374943"/>
            <a:ext cx="5112568" cy="261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pSp>
        <p:nvGrpSpPr>
          <p:cNvPr id="7" name="Group 6"/>
          <p:cNvGrpSpPr/>
          <p:nvPr/>
        </p:nvGrpSpPr>
        <p:grpSpPr>
          <a:xfrm>
            <a:off x="223056" y="258150"/>
            <a:ext cx="8784976" cy="6163179"/>
            <a:chOff x="223056" y="258150"/>
            <a:chExt cx="8784976" cy="616317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2" r="10000"/>
            <a:stretch/>
          </p:blipFill>
          <p:spPr bwMode="auto">
            <a:xfrm>
              <a:off x="223056" y="258150"/>
              <a:ext cx="8784976" cy="6163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656142" y="2653805"/>
              <a:ext cx="1080120" cy="115212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25710" y="3797815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th-TH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59832" y="2924944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h-TH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520" y="290904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th-TH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4070" y="1876632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th-TH" sz="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566124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th-TH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6262" y="3717033"/>
            <a:ext cx="827626" cy="864096"/>
          </a:xfrm>
          <a:prstGeom prst="rect">
            <a:avLst/>
          </a:prstGeom>
          <a:noFill/>
          <a:ln w="19050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6667" r="15136" b="73768"/>
          <a:stretch/>
        </p:blipFill>
        <p:spPr bwMode="auto">
          <a:xfrm>
            <a:off x="1987216" y="1043612"/>
            <a:ext cx="6840760" cy="4818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0144" y="116632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4</a:t>
            </a:r>
            <a:endParaRPr lang="th-TH" sz="3200" b="1" dirty="0">
              <a:solidFill>
                <a:srgbClr val="181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796136" y="1256828"/>
            <a:ext cx="504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9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9926"/>
          <a:stretch/>
        </p:blipFill>
        <p:spPr bwMode="auto">
          <a:xfrm>
            <a:off x="206256" y="233905"/>
            <a:ext cx="8803081" cy="617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2038" y="116632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5</a:t>
            </a:r>
            <a:endParaRPr lang="th-TH" sz="3200" b="1" dirty="0">
              <a:solidFill>
                <a:srgbClr val="181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17508" r="8637" b="71448"/>
          <a:stretch/>
        </p:blipFill>
        <p:spPr bwMode="auto">
          <a:xfrm>
            <a:off x="2212328" y="1034264"/>
            <a:ext cx="6543492" cy="47274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08304" y="1516140"/>
            <a:ext cx="1224136" cy="97675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5713012" y="1256828"/>
            <a:ext cx="504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5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848"/>
          <a:stretch/>
        </p:blipFill>
        <p:spPr bwMode="auto">
          <a:xfrm>
            <a:off x="218336" y="385974"/>
            <a:ext cx="8764624" cy="613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2038" y="282924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6</a:t>
            </a:r>
            <a:endParaRPr lang="th-TH" sz="3200" b="1" dirty="0">
              <a:solidFill>
                <a:srgbClr val="181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881" y="104838"/>
            <a:ext cx="8316416" cy="1323439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แผนที่แสดงความสัมพันธ์ของจุดความร้อน </a:t>
            </a:r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hotspots)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ไฟป่า ช่วงวันที่ 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1 – 30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เมษายน 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2562</a:t>
            </a:r>
            <a:r>
              <a:rPr lang="th-TH" sz="16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 ที่มักจะเกิดกระจายตัวอยู่ในพื้นที่ใกล้เคียงกับ     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แนวขอบของพื้นที่ที่มีการเปลี่ยนแปลงของการใช้ประโยชน์ที่ดิน ในช่วง</a:t>
            </a:r>
            <a:r>
              <a:rPr lang="th-TH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ปี  </a:t>
            </a:r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2552 </a:t>
            </a:r>
            <a:r>
              <a:rPr lang="th-TH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ถึงปี  </a:t>
            </a:r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2559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ของจังหวัดเชียงราย</a:t>
            </a:r>
            <a:r>
              <a:rPr lang="th-TH" sz="1600" i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ที่เปลี่ยนแปลงเป็นพื้นที่เพื่อการเกษตรเชิงเดี่ยว ที่เกิดขึ้นอย่างต่อเนื่องกันมากขึ้น ในพื้นที่เชิงเขาจากที่ราบ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และในเขตพื้นที่ป่าไม้บนที่สูงบนภูเขา (พื้นที่เกษตรเชิงเดี่ยวเดิมและป่าเสื่อมโทรม)  </a:t>
            </a:r>
            <a:r>
              <a:rPr lang="th-TH" sz="16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ที่ทำให้และพืชยืนต้นได้ลดลงอย่างมาก และได้เปลี่ยนเป็นพื้นที่เกษตรเชิงเดี่ยวถาวร (โดยเฉพาะข้าวโพด)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16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ที่ได้ขยายเพิ่มมากขึ้น และเริ่มเชื่อมโยงติดต่อกันเป็นผืนใหญ่</a:t>
            </a:r>
            <a:r>
              <a:rPr lang="th-TH" sz="1600" b="1" dirty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มากขึ้นอย่าง</a:t>
            </a:r>
            <a:r>
              <a:rPr lang="th-TH" sz="16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ต่อเนื่องในเขตพื้นที่ป่าไม้เดิม </a:t>
            </a:r>
            <a:r>
              <a:rPr lang="en-US" sz="16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กรณีตัวอย่างในพื้นที่ 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1, 2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 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3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ที่ขยายขึ้นใน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 Zone A </a:t>
            </a:r>
            <a:r>
              <a:rPr lang="th-TH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และ 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Zone B</a:t>
            </a:r>
            <a:endParaRPr lang="th-TH" sz="1600" i="1" dirty="0">
              <a:solidFill>
                <a:srgbClr val="FF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62802" r="30218" b="25604"/>
          <a:stretch/>
        </p:blipFill>
        <p:spPr bwMode="auto">
          <a:xfrm>
            <a:off x="561465" y="1568074"/>
            <a:ext cx="3298012" cy="376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1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2194"/>
            <a:ext cx="8229600" cy="4525963"/>
          </a:xfrm>
        </p:spPr>
        <p:txBody>
          <a:bodyPr/>
          <a:lstStyle/>
          <a:p>
            <a:endParaRPr lang="th-T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r="10000"/>
          <a:stretch/>
        </p:blipFill>
        <p:spPr bwMode="auto">
          <a:xfrm>
            <a:off x="251520" y="204743"/>
            <a:ext cx="8784976" cy="616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1494" y="124918"/>
            <a:ext cx="432348" cy="4394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818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7</a:t>
            </a:r>
            <a:endParaRPr lang="th-TH" sz="3200" b="1" dirty="0">
              <a:solidFill>
                <a:srgbClr val="1818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51981" r="5001" b="41923"/>
          <a:stretch/>
        </p:blipFill>
        <p:spPr bwMode="auto">
          <a:xfrm>
            <a:off x="526582" y="687494"/>
            <a:ext cx="7704856" cy="29323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t="34128" r="10554" b="59692"/>
          <a:stretch/>
        </p:blipFill>
        <p:spPr bwMode="auto">
          <a:xfrm>
            <a:off x="463842" y="6296568"/>
            <a:ext cx="8356630" cy="37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9938" y="1011238"/>
            <a:ext cx="2325888" cy="248977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6491832" y="1011238"/>
            <a:ext cx="2328640" cy="248977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5-Point Star 11"/>
          <p:cNvSpPr/>
          <p:nvPr/>
        </p:nvSpPr>
        <p:spPr>
          <a:xfrm>
            <a:off x="2572252" y="2519744"/>
            <a:ext cx="148879" cy="15420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5-Point Star 15"/>
          <p:cNvSpPr/>
          <p:nvPr/>
        </p:nvSpPr>
        <p:spPr>
          <a:xfrm>
            <a:off x="2611668" y="5181906"/>
            <a:ext cx="148879" cy="15420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5-Point Star 16"/>
          <p:cNvSpPr/>
          <p:nvPr/>
        </p:nvSpPr>
        <p:spPr>
          <a:xfrm>
            <a:off x="8560169" y="2564904"/>
            <a:ext cx="148879" cy="15420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5-Point Star 17"/>
          <p:cNvSpPr/>
          <p:nvPr/>
        </p:nvSpPr>
        <p:spPr>
          <a:xfrm>
            <a:off x="8599585" y="5227066"/>
            <a:ext cx="148879" cy="15420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Oval 18"/>
          <p:cNvSpPr/>
          <p:nvPr/>
        </p:nvSpPr>
        <p:spPr>
          <a:xfrm>
            <a:off x="6276250" y="2978290"/>
            <a:ext cx="720080" cy="720080"/>
          </a:xfrm>
          <a:prstGeom prst="ellipse">
            <a:avLst/>
          </a:prstGeom>
          <a:noFill/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3</a:t>
            </a:r>
            <a:endParaRPr lang="th-TH" sz="3600" b="1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67744" y="2978290"/>
            <a:ext cx="720080" cy="720080"/>
          </a:xfrm>
          <a:prstGeom prst="ellipse">
            <a:avLst/>
          </a:prstGeom>
          <a:noFill/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1</a:t>
            </a:r>
            <a:endParaRPr lang="th-TH" sz="3600" b="1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27784" y="843403"/>
            <a:ext cx="3816424" cy="720080"/>
            <a:chOff x="2627784" y="843403"/>
            <a:chExt cx="3816424" cy="72008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" t="60864" r="34267" b="26709"/>
            <a:stretch/>
          </p:blipFill>
          <p:spPr bwMode="auto">
            <a:xfrm>
              <a:off x="2861196" y="1011238"/>
              <a:ext cx="3583012" cy="38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2627784" y="843403"/>
              <a:ext cx="720080" cy="720080"/>
            </a:xfrm>
            <a:prstGeom prst="ellipse">
              <a:avLst/>
            </a:prstGeom>
            <a:noFill/>
            <a:ln w="571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2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43162" y="1210243"/>
            <a:ext cx="3889078" cy="720080"/>
            <a:chOff x="2843162" y="1210243"/>
            <a:chExt cx="3889078" cy="72008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6" t="70412" r="3070" b="18689"/>
            <a:stretch/>
          </p:blipFill>
          <p:spPr bwMode="auto">
            <a:xfrm>
              <a:off x="2843162" y="1406402"/>
              <a:ext cx="3648670" cy="32776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6012160" y="1210243"/>
              <a:ext cx="720080" cy="720080"/>
            </a:xfrm>
            <a:prstGeom prst="ellipse">
              <a:avLst/>
            </a:prstGeom>
            <a:noFill/>
            <a:ln w="571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24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9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683</Words>
  <Application>Microsoft Office PowerPoint</Application>
  <PresentationFormat>On-screen Show (4:3)</PresentationFormat>
  <Paragraphs>95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www.gisthai.org                                                                 Page : GISTHAI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2019-05-30T05:06:08Z</dcterms:created>
  <dcterms:modified xsi:type="dcterms:W3CDTF">2019-05-30T05:10:22Z</dcterms:modified>
</cp:coreProperties>
</file>